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37"/>
  </p:notesMasterIdLst>
  <p:sldIdLst>
    <p:sldId id="329" r:id="rId4"/>
    <p:sldId id="332" r:id="rId5"/>
    <p:sldId id="331" r:id="rId6"/>
    <p:sldId id="356" r:id="rId7"/>
    <p:sldId id="759" r:id="rId8"/>
    <p:sldId id="760" r:id="rId9"/>
    <p:sldId id="761" r:id="rId10"/>
    <p:sldId id="765" r:id="rId11"/>
    <p:sldId id="762" r:id="rId12"/>
    <p:sldId id="766" r:id="rId13"/>
    <p:sldId id="767" r:id="rId14"/>
    <p:sldId id="768" r:id="rId15"/>
    <p:sldId id="769" r:id="rId16"/>
    <p:sldId id="770" r:id="rId17"/>
    <p:sldId id="771" r:id="rId18"/>
    <p:sldId id="772" r:id="rId19"/>
    <p:sldId id="773" r:id="rId20"/>
    <p:sldId id="774" r:id="rId21"/>
    <p:sldId id="775" r:id="rId22"/>
    <p:sldId id="776" r:id="rId23"/>
    <p:sldId id="783" r:id="rId24"/>
    <p:sldId id="777" r:id="rId25"/>
    <p:sldId id="778" r:id="rId26"/>
    <p:sldId id="779" r:id="rId27"/>
    <p:sldId id="784" r:id="rId28"/>
    <p:sldId id="785" r:id="rId29"/>
    <p:sldId id="786" r:id="rId30"/>
    <p:sldId id="787" r:id="rId31"/>
    <p:sldId id="788" r:id="rId32"/>
    <p:sldId id="789" r:id="rId33"/>
    <p:sldId id="790" r:id="rId34"/>
    <p:sldId id="791" r:id="rId35"/>
    <p:sldId id="795" r:id="rId36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6" userDrawn="1">
          <p15:clr>
            <a:srgbClr val="A4A3A4"/>
          </p15:clr>
        </p15:guide>
        <p15:guide id="2" pos="3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D68A"/>
    <a:srgbClr val="B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632" y="92"/>
      </p:cViewPr>
      <p:guideLst>
        <p:guide orient="horz" pos="2216"/>
        <p:guide pos="39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4.xml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2A48B96-639E-45A3-A0BA-2464DFDB1FAA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587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2050" name="图片 6"/>
          <p:cNvPicPr>
            <a:picLocks noChangeAspect="1"/>
          </p:cNvPicPr>
          <p:nvPr userDrawn="1"/>
        </p:nvPicPr>
        <p:blipFill>
          <a:blip r:embed="rId2"/>
          <a:srcRect l="48514" t="47011" b="-2"/>
          <a:stretch>
            <a:fillRect/>
          </a:stretch>
        </p:blipFill>
        <p:spPr>
          <a:xfrm>
            <a:off x="-26987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 spd="slow" advTm="3000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0" name="组合 2"/>
          <p:cNvGrpSpPr/>
          <p:nvPr/>
        </p:nvGrpSpPr>
        <p:grpSpPr>
          <a:xfrm>
            <a:off x="4097338" y="4797425"/>
            <a:ext cx="3798887" cy="887413"/>
            <a:chOff x="4996875" y="3675432"/>
            <a:chExt cx="2198252" cy="459640"/>
          </a:xfrm>
        </p:grpSpPr>
        <p:sp>
          <p:nvSpPr>
            <p:cNvPr id="4" name="矩形: 圆角 34"/>
            <p:cNvSpPr/>
            <p:nvPr/>
          </p:nvSpPr>
          <p:spPr>
            <a:xfrm>
              <a:off x="5242560" y="3675432"/>
              <a:ext cx="1706882" cy="45964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33FFFC"/>
                </a:gs>
                <a:gs pos="70000">
                  <a:srgbClr val="33FFFC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" pitchFamily="18" charset="-122"/>
                <a:ea typeface="思源宋体 CN" pitchFamily="18" charset="-122"/>
                <a:cs typeface="+mn-cs"/>
                <a:sym typeface="思源宋体 CN" pitchFamily="18" charset="-122"/>
              </a:endParaRPr>
            </a:p>
          </p:txBody>
        </p:sp>
        <p:sp>
          <p:nvSpPr>
            <p:cNvPr id="7176" name="文本框 4"/>
            <p:cNvSpPr txBox="1"/>
            <p:nvPr/>
          </p:nvSpPr>
          <p:spPr>
            <a:xfrm>
              <a:off x="4996875" y="3675432"/>
              <a:ext cx="2198252" cy="2703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buNone/>
              </a:pP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宋体 CN" pitchFamily="18" charset="-122"/>
                </a:rPr>
                <a:t>主讲人：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宋体 CN" pitchFamily="18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-336375" y="1772816"/>
            <a:ext cx="12864751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7200" b="1" kern="1200" cap="none" spc="0" normalizeH="0" baseline="0" noProof="0" dirty="0">
                <a:gradFill>
                  <a:gsLst>
                    <a:gs pos="0">
                      <a:srgbClr val="FEEFB7"/>
                    </a:gs>
                    <a:gs pos="100000">
                      <a:srgbClr val="DCAC3F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宋体 CN" pitchFamily="18" charset="-122"/>
              </a:rPr>
              <a:t>BI</a:t>
            </a:r>
            <a:r>
              <a:rPr kumimoji="0" lang="en-US" altLang="zh-CN" sz="7200" b="1" kern="1200" cap="none" spc="0" normalizeH="0" baseline="0" noProof="0" dirty="0">
                <a:solidFill>
                  <a:srgbClr val="F1D6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宋体 CN" pitchFamily="18" charset="-122"/>
              </a:rPr>
              <a:t>M</a:t>
            </a:r>
            <a:r>
              <a:rPr kumimoji="0" lang="zh-CN" altLang="en-US" sz="7200" b="1" kern="1200" cap="none" spc="0" normalizeH="0" baseline="0" noProof="0" dirty="0">
                <a:gradFill>
                  <a:gsLst>
                    <a:gs pos="0">
                      <a:srgbClr val="FEEFB7"/>
                    </a:gs>
                    <a:gs pos="100000">
                      <a:srgbClr val="DCAC3F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宋体 CN" pitchFamily="18" charset="-122"/>
              </a:rPr>
              <a:t>技术应用基础教程</a:t>
            </a:r>
            <a:endParaRPr kumimoji="0" lang="zh-CN" altLang="en-US" sz="7200" b="1" kern="1200" cap="none" spc="0" normalizeH="0" baseline="0" noProof="0" dirty="0">
              <a:gradFill>
                <a:gsLst>
                  <a:gs pos="0">
                    <a:srgbClr val="FEEFB7"/>
                  </a:gs>
                  <a:gs pos="100000">
                    <a:srgbClr val="DCAC3F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思源宋体 CN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1859" y="3248689"/>
            <a:ext cx="10008282" cy="706755"/>
          </a:xfrm>
          <a:prstGeom prst="rect">
            <a:avLst/>
          </a:prstGeom>
          <a:gradFill flip="none" rotWithShape="1">
            <a:gsLst>
              <a:gs pos="0">
                <a:srgbClr val="2A69DD">
                  <a:alpha val="0"/>
                </a:srgbClr>
              </a:gs>
              <a:gs pos="100000">
                <a:srgbClr val="95B4EE">
                  <a:alpha val="0"/>
                </a:srgbClr>
              </a:gs>
              <a:gs pos="57000">
                <a:schemeClr val="bg1"/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800">
                <a:ln w="254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  <a:gradFill>
                  <a:gsLst>
                    <a:gs pos="88000">
                      <a:srgbClr val="003B68"/>
                    </a:gs>
                    <a:gs pos="27000">
                      <a:srgbClr val="00B0F0"/>
                    </a:gs>
                  </a:gsLst>
                  <a:lin ang="5400000" scaled="1"/>
                </a:gradFill>
                <a:effectLst>
                  <a:outerShdw blurRad="38100" dist="25400" dir="5400000" algn="t" rotWithShape="0">
                    <a:prstClr val="black">
                      <a:alpha val="50000"/>
                    </a:prstClr>
                  </a:outerShdw>
                </a:effectLst>
                <a:latin typeface="方正正大黑_GBK" panose="02000000000000000000" pitchFamily="2" charset="-122"/>
                <a:ea typeface="方正正大黑_GBK" panose="02000000000000000000" pitchFamily="2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模块</a:t>
            </a:r>
            <a:r>
              <a:rPr kumimoji="0" lang="en-US" alt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14</a:t>
            </a:r>
            <a:r>
              <a:rPr kumimoji="0" lang="en-US" alt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kumimoji="0" 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体量</a:t>
            </a:r>
            <a:endParaRPr kumimoji="0" lang="zh-CN" altLang="en-US" sz="4000" b="1" i="0" u="none" strike="noStrike" kern="1200" cap="none" spc="50" normalizeH="0" baseline="0" noProof="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14.2 </a:t>
            </a: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体量创建杯形基础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078" y="1342390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在Revit欢迎界面选择“新建概念体量”，或者在已打开的项目文件中，单击应用程序图标下的“文件”按钮，选择“新建-概念体量”，打开“新概念体量-选择样板文件”对话框，如下图14-4所示。选择“公制体量”，单击“打开”转到公制体量绘制页面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91" name="图片 891" descr="2022-11-12 19 50 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2930" y="3649345"/>
            <a:ext cx="4951730" cy="280416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14.2 </a:t>
            </a: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体量创建杯形基础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（2）在打开的绘制公制体量绘图界面中双击项目浏览器的“标高1”，如图14-5所示，来到标高1平面，选择“创建”选项卡下的“直线”命令，自动激活“修改|放置 线”选项卡，如下图14-6所示。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92" name="图片 892" descr="2022-11-12 20 12 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8783" y="3545840"/>
            <a:ext cx="1619885" cy="2278380"/>
          </a:xfrm>
          <a:prstGeom prst="rect">
            <a:avLst/>
          </a:prstGeom>
        </p:spPr>
      </p:pic>
      <p:pic>
        <p:nvPicPr>
          <p:cNvPr id="893" name="图片 893" descr="2022-11-12 20 13 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5853" y="4101465"/>
            <a:ext cx="4319905" cy="116713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14.2 </a:t>
            </a: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体量创建杯形基础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在绘图区域用“直线”命令绘制3900×3300的矩形，如图14-7所示。单击选中矩形线框，在“修改|线”选项卡下，单击“创建形状”下拉小黑三角，选择“实心形状”，如图14-8所示。此时矩形线框将将生成三维实体，调整到三维视图，如图14-9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94" name="图片 894" descr="2022-11-12 20 18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3300" y="4084638"/>
            <a:ext cx="2160270" cy="1725295"/>
          </a:xfrm>
          <a:prstGeom prst="rect">
            <a:avLst/>
          </a:prstGeom>
        </p:spPr>
      </p:pic>
      <p:pic>
        <p:nvPicPr>
          <p:cNvPr id="895" name="图片 895" descr="2022-11-12 20 22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2048" y="4260215"/>
            <a:ext cx="2879725" cy="1375410"/>
          </a:xfrm>
          <a:prstGeom prst="rect">
            <a:avLst/>
          </a:prstGeom>
        </p:spPr>
      </p:pic>
      <p:pic>
        <p:nvPicPr>
          <p:cNvPr id="896" name="图片 896" descr="2022-11-12 20 26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1290" y="4259898"/>
            <a:ext cx="2160270" cy="164020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14.2 </a:t>
            </a: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体量创建杯形基础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（4）单击选中三维实体的上表面，单击临时标注尺寸数字，将三维实体高度修改为“900”，如图14-10所示。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97" name="图片 897" descr="2022-11-12 20 27 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4285" y="3249295"/>
            <a:ext cx="3493770" cy="230632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14.2 </a:t>
            </a: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体量创建杯形基础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（5）修改完成后调整视图到“标高1”。继续用“创建”选项卡下的“直线”命令，绘制矩形1900×1500矩形作为坡形基础上表面。如图14-11所示。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98" name="图片 898" descr="2022-11-12 20 32 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6040" y="2945130"/>
            <a:ext cx="3435985" cy="287337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14.2 </a:t>
            </a: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体量创建杯形基础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（6）选中1900×1500矩形线框，切换到“南”立面视图，单击“修改”面板上的“移动”命令，将线框垂直向上移动950，如图14-12所示。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99" name="图片 899" descr="2022-11-12 20 36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3720" y="3209290"/>
            <a:ext cx="2945765" cy="200723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14.2 </a:t>
            </a: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体量创建杯形基础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（7）切换到三维视图，按住Ctrl键，同时选中三维形体上表面和1900×1500矩形线框，如图14-13所示，然后选择“创建形状”下拉菜单中的“实心形状，系统将自动为两个形状融合生成三维实体，如图14-14所示。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00" name="图片 900" descr="2022-11-12 20 39 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4120" y="3673158"/>
            <a:ext cx="2160270" cy="1362075"/>
          </a:xfrm>
          <a:prstGeom prst="rect">
            <a:avLst/>
          </a:prstGeom>
        </p:spPr>
      </p:pic>
      <p:pic>
        <p:nvPicPr>
          <p:cNvPr id="901" name="图片 901" descr="2022-11-12 20 42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9590" y="3673158"/>
            <a:ext cx="2160270" cy="142176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14.2 </a:t>
            </a: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体量创建杯形基础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（8）单击选中三维形体上面表，同样的，选择“创建形状”下拉菜单中的“实心形状，同时修改临时标高尺寸为450，如图14-15所示。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02" name="图片 902" descr="2022-11-12 20 45 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73855" y="3007360"/>
            <a:ext cx="2983230" cy="212979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14.2 </a:t>
            </a: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体量创建杯形基础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（9）框选全部三维实体，启用“修改”选项卡下“几何图形”面板上的“连接”命令，将三维实体三部分连接成一个整体。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（10）切换到平面视图“标高1”，绘制杯形基础中空部分。启用直线命令或矩形命令绘制矩形900×500。如图14-16所示。选中所绘制的矩形线框，单击“创建形状”下拉菜单中的“空心形状”。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03" name="图片 903" descr="2022-11-12 20 55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73245" y="4414520"/>
            <a:ext cx="2695575" cy="235331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14.2 </a:t>
            </a: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体量创建杯形基础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（11）切换到三维视图，修改临时标注尺寸为“1800”，如图14-17所示。单击Enter键确认，生成杯形基础如下图14-18所示。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04" name="图片 904" descr="2022-11-12 20 59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0420" y="3411220"/>
            <a:ext cx="2941320" cy="1836420"/>
          </a:xfrm>
          <a:prstGeom prst="rect">
            <a:avLst/>
          </a:prstGeom>
        </p:spPr>
      </p:pic>
      <p:pic>
        <p:nvPicPr>
          <p:cNvPr id="905" name="图片 905" descr="2022-11-12 21 00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928" y="3349308"/>
            <a:ext cx="2520315" cy="189801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14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体量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20" name="文本框 19"/>
          <p:cNvSpPr txBox="1"/>
          <p:nvPr/>
        </p:nvSpPr>
        <p:spPr>
          <a:xfrm>
            <a:off x="5048250" y="1292225"/>
            <a:ext cx="2095500" cy="825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F1D6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en-US" altLang="zh-CN" sz="3600" b="1" dirty="0">
              <a:solidFill>
                <a:srgbClr val="F1D6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4" name="文本框 19"/>
          <p:cNvSpPr txBox="1"/>
          <p:nvPr/>
        </p:nvSpPr>
        <p:spPr>
          <a:xfrm>
            <a:off x="1446530" y="2992755"/>
            <a:ext cx="963993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（1）了解体量的基本概念。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（2）会利用体量工具创建建筑实体或形体。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（3）具有良好的岗证对接能力和较强的社会责任感、创新精神。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14.2 </a:t>
            </a: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体量创建杯形基础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12）框选杯形基础，在“属性”选项板中选择“形式（3）”，如图14-19所示。然后在“属性”选项板中修改材质类别为“预制混凝土”，如图14-20所示，打开“资源浏览器”对话框，在“外观库”里为预制混凝土赋予材质外观，完成后效果如下图14-21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06" name="图片 906" descr="2022-11-12 21 04 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1793" y="4165283"/>
            <a:ext cx="1800225" cy="1644015"/>
          </a:xfrm>
          <a:prstGeom prst="rect">
            <a:avLst/>
          </a:prstGeom>
        </p:spPr>
      </p:pic>
      <p:pic>
        <p:nvPicPr>
          <p:cNvPr id="907" name="图片 907" descr="2022-11-12 21 06 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9225" y="3708400"/>
            <a:ext cx="2228850" cy="2381250"/>
          </a:xfrm>
          <a:prstGeom prst="rect">
            <a:avLst/>
          </a:prstGeom>
        </p:spPr>
      </p:pic>
      <p:pic>
        <p:nvPicPr>
          <p:cNvPr id="908" name="图片 908" descr="2022-11-12 21 12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0198" y="4165600"/>
            <a:ext cx="2475865" cy="170688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7" name="文本框 47"/>
          <p:cNvSpPr txBox="1"/>
          <p:nvPr/>
        </p:nvSpPr>
        <p:spPr>
          <a:xfrm flipH="1">
            <a:off x="874395" y="360363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14-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体量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6388" y="1628775"/>
            <a:ext cx="11664950" cy="4413250"/>
          </a:xfrm>
          <a:prstGeom prst="rect">
            <a:avLst/>
          </a:prstGeom>
          <a:gradFill flip="none" rotWithShape="1">
            <a:gsLst>
              <a:gs pos="0">
                <a:srgbClr val="00FFFF">
                  <a:alpha val="29000"/>
                </a:srgbClr>
              </a:gs>
              <a:gs pos="100000">
                <a:srgbClr val="00FFFF">
                  <a:alpha val="0"/>
                </a:srgbClr>
              </a:gs>
            </a:gsLst>
            <a:lin ang="108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vert="horz" wrap="square" lIns="96435" tIns="48218" rIns="96435" bIns="48218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2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" pitchFamily="18" charset="-122"/>
              <a:ea typeface="思源宋体 CN" pitchFamily="18" charset="-122"/>
              <a:cs typeface="+mn-ea"/>
              <a:sym typeface="思源宋体 CN" pitchFamily="18" charset="-122"/>
            </a:endParaRPr>
          </a:p>
        </p:txBody>
      </p:sp>
      <p:sp>
        <p:nvSpPr>
          <p:cNvPr id="8196" name="文本框 19"/>
          <p:cNvSpPr txBox="1"/>
          <p:nvPr/>
        </p:nvSpPr>
        <p:spPr>
          <a:xfrm>
            <a:off x="6169660" y="1795780"/>
            <a:ext cx="533336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14.1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认识概念体量</a:t>
            </a:r>
            <a:endParaRPr lang="zh-CN" sz="32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14.2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体量创建杯形基础案例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14.3 </a:t>
            </a: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体量创建幕墙案例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1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0713" r="5822" b="-124"/>
          <a:stretch>
            <a:fillRect/>
          </a:stretch>
        </p:blipFill>
        <p:spPr>
          <a:xfrm>
            <a:off x="930275" y="2060575"/>
            <a:ext cx="4707255" cy="336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14.3 </a:t>
            </a: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体量创建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幕墙案例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14.3  体量创建幕墙案例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二：用体量创建如图14-22建筑形体并创建幕墙系统。其中，立面全部为幕墙，幕墙系统网格为2000×1500，即水平网格间距为2000mm，竖向网格间距为1500mm；网络均设置竖梃，尺寸为50×100；屋顶选用125厚的“常规-125mm”屋顶。将文件命名为“W形建筑形体”。三维视图如图14-23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14.3 </a:t>
            </a: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体量创建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幕墙案例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909" name="图片 909" descr="2022-11-14 11 26 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0530" y="1870075"/>
            <a:ext cx="4203065" cy="3930015"/>
          </a:xfrm>
          <a:prstGeom prst="rect">
            <a:avLst/>
          </a:prstGeom>
        </p:spPr>
      </p:pic>
      <p:pic>
        <p:nvPicPr>
          <p:cNvPr id="910" name="图片 910" descr="2022-11-14 11 17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0765" y="2797175"/>
            <a:ext cx="4453890" cy="219900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14.3 </a:t>
            </a: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体量创建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幕墙案例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在Revit欢迎界面选择“新建概念体量”，或者在已打开的项目文件中，单击应用程序图标下的“文件”按钮，选择“新建-概念体量”，在打开“新概念体量-选择样板文件”对话框中选择“公制体量”，单击“打开”转到公制体量绘制页面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14.3 </a:t>
            </a: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体量创建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幕墙案例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（2）在打开的绘制公制体量绘图界面中双击项目浏览器的“标高1”，转到标高1平面，选择“创建”选项卡下的“直线”命令，绘制建筑平面轮廓线框，如下图14-24所示。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11" name="图片 911" descr="2022-11-14 11 37 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4963" y="3647440"/>
            <a:ext cx="2520315" cy="141351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14.3 </a:t>
            </a: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体量创建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幕墙案例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（3）选中建筑平面轮廓线框，在“修改|线”选项卡下，单击“创建形状”下拉小黑三角，选择“实心形状”，此时矩形线框将将生成三维实体，调整到三维视图，如图14-25所示。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12" name="图片 912" descr="2022-11-14 11 40 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0530" y="3432810"/>
            <a:ext cx="4029075" cy="205613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14.3 </a:t>
            </a: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体量创建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幕墙案例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（4）单击选中建筑形体的上表面，单击临时标注尺寸数字，将三维实体高度修改为“20000”，如图所14-26示，单击“Enter”确认，完成高度修改。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13" name="图片 913" descr="2022-11-14 11 42 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7915" y="3155315"/>
            <a:ext cx="3582035" cy="196850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14.3 </a:t>
            </a: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体量创建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幕墙案例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（5）单击“修改”选项卡下“族编辑器”面板上的“载入到项目”按钮，将该体量“族1”载入到项目中，如体14-27所示。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14" name="图片 914" descr="2022-11-14 11 49 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0" y="3048635"/>
            <a:ext cx="3627755" cy="190055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14.3 </a:t>
            </a: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体量创建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幕墙案例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6）切换到“建筑”选项卡，在“构建”面板上单击选择“幕墙系统”（或者转到“体量与场地”选项卡，在“面模型”面板中选择“幕墙系统”），在激活的“修改|放置面幕墙系统”选项卡下选择“选择多个”按钮，如图14-28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15" name="图片 915" descr="2022-11-14 11 57 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1370" y="3618230"/>
            <a:ext cx="6755130" cy="139319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7" name="文本框 47"/>
          <p:cNvSpPr txBox="1"/>
          <p:nvPr/>
        </p:nvSpPr>
        <p:spPr>
          <a:xfrm flipH="1">
            <a:off x="874395" y="360363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14-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体量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6388" y="1628775"/>
            <a:ext cx="11664950" cy="4413250"/>
          </a:xfrm>
          <a:prstGeom prst="rect">
            <a:avLst/>
          </a:prstGeom>
          <a:gradFill flip="none" rotWithShape="1">
            <a:gsLst>
              <a:gs pos="0">
                <a:srgbClr val="00FFFF">
                  <a:alpha val="29000"/>
                </a:srgbClr>
              </a:gs>
              <a:gs pos="100000">
                <a:srgbClr val="00FFFF">
                  <a:alpha val="0"/>
                </a:srgbClr>
              </a:gs>
            </a:gsLst>
            <a:lin ang="108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vert="horz" wrap="square" lIns="96435" tIns="48218" rIns="96435" bIns="48218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2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" pitchFamily="18" charset="-122"/>
              <a:ea typeface="思源宋体 CN" pitchFamily="18" charset="-122"/>
              <a:cs typeface="+mn-ea"/>
              <a:sym typeface="思源宋体 CN" pitchFamily="18" charset="-122"/>
            </a:endParaRPr>
          </a:p>
        </p:txBody>
      </p:sp>
      <p:sp>
        <p:nvSpPr>
          <p:cNvPr id="8196" name="文本框 19"/>
          <p:cNvSpPr txBox="1"/>
          <p:nvPr/>
        </p:nvSpPr>
        <p:spPr>
          <a:xfrm>
            <a:off x="6169660" y="1795780"/>
            <a:ext cx="533336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14.1 </a:t>
            </a: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</a:t>
            </a: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概念体量</a:t>
            </a:r>
            <a:endParaRPr lang="zh-CN" sz="32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14.2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体量创建杯形基础案例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14.3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体量创建幕墙案例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1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0713" r="5822" b="-124"/>
          <a:stretch>
            <a:fillRect/>
          </a:stretch>
        </p:blipFill>
        <p:spPr>
          <a:xfrm>
            <a:off x="930275" y="2060575"/>
            <a:ext cx="4707255" cy="336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14.3 </a:t>
            </a: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体量创建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幕墙案例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576961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在“属性”选项板中单击“编辑类型”（如图14-29），打开“类型属性”复制并命名为“1500×2000 幕墙1”，设置网格1间距为“2000”，网格2间距为“1500”，单击确定。选中建筑形体的各个立面，然后单击“创建系统”，立面将生成幕墙网格。如图14-30所示。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16" name="图片 916" descr="2022-11-14 12 02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25335" y="864870"/>
            <a:ext cx="4679950" cy="3901440"/>
          </a:xfrm>
          <a:prstGeom prst="rect">
            <a:avLst/>
          </a:prstGeom>
        </p:spPr>
      </p:pic>
      <p:pic>
        <p:nvPicPr>
          <p:cNvPr id="917" name="图片 917" descr="2022-11-14 12 06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1810" y="5226685"/>
            <a:ext cx="2160270" cy="123571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14.3 </a:t>
            </a: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体量创建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幕墙案例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574357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（7）在“建筑”选项卡，单击“竖梃”，在激活的“修改|放置 竖梃”选项卡下选择“全部网格线”，如图14-31所示；在“属性”选项板“编辑类型”，在打开的“类型属性”对话框里设置竖梃类型“50×100”，如图14-32所示。然后单击建筑形体外立面幕墙网格线，即可为幕墙添加竖梃，设置完成按“Esc”键退出命令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18" name="图片 918" descr="2022-11-14 12 14 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72898" y="701675"/>
            <a:ext cx="5273675" cy="1109980"/>
          </a:xfrm>
          <a:prstGeom prst="rect">
            <a:avLst/>
          </a:prstGeom>
        </p:spPr>
      </p:pic>
      <p:pic>
        <p:nvPicPr>
          <p:cNvPr id="919" name="图片 919" descr="2022-11-14 12 13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3533" y="2404745"/>
            <a:ext cx="5039995" cy="430911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14.3 </a:t>
            </a: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体量创建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幕墙案例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8）在“建筑”选项卡“构建”面板中选择“屋顶-面屋顶”（或者转到“体量与场地”选项卡，在“面模型”面板中选择“屋顶”）命令，自动激活“放置|修改面屋顶”选项卡，在“属性”选项板选择器中选择“常规-125mm”屋顶，然后单击选中建筑形体上面表，并单击“多重选择”面板上的“创建屋顶”按钮，系统将生成面屋顶。如图14-33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0" name="图片 920" descr="2022-11-14 12 28 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7530" y="4368165"/>
            <a:ext cx="4513580" cy="222250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4067810" y="2863850"/>
            <a:ext cx="39401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—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本 节 完 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—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14.1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概念体量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14.1  概念体量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概念体量属于族。在Revit中提供的概念体量，可用于项目前期概念设计阶段，为建筑师提供灵活、简单、快速的概念设计模型。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概念体量模型可以帮助设计师推敲建筑形态，还可以统计概念体量模型的建筑楼层面积、占地面积、外表面积等设计数据、可以根据概念体量模型表面创建建筑模型中的墙、楼板、屋顶等图元对象，完成从概念设计阶段到方案、施工图设计的转换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14.1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概念体量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Revit体量工具灵活方便，不仅可以创建曲面模型，并将该曲面转换为屋顶、墙体等对象，从而在项目中创建复杂对象模型；还可以对概念体量的表面进行划分，配合使用“自适应构件”生成多种复杂表面肌理。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在Revit中创建体量有两种方式，一种是在“项目中创建体量”，实现方式为：体量和场地--概念体量--内建体量。如图14-1所示。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88" name="图片 888" descr="2022-11-09 09 51 24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1465" y="4703445"/>
            <a:ext cx="5262880" cy="82042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14.1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概念体量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另一种是“创建独立的概念体量族”，实现方式为：应用程序菜单文件--新建--概念体量，如图14-2所示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89" name="图片 889" descr="2022-11-09 11 25 22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7198" y="2595563"/>
            <a:ext cx="2879725" cy="379031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14.1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概念体量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要创建概念体量模型，必须先创建标高、参照平面、参照点等工作平面，然后在工作平面上创建草图轮廓，再降草图轮廓转换生成三维概念体量模型。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“创建形状”工具可以创建两种类型的体量模型对象：实体模型和空心模型。一般情况下，空心模型将自动剪切与之相交的实体模型，也可以自动剪切创建的实体模型。使用“修改”选项卡“编辑几何图形”面板中的“剪切几何图形”和“取消剪切几何图形”工具，可以控制空心模型是否剪切实体模型。在创建概念体量时可以为概念体量创建参数化驱动约束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7" name="文本框 47"/>
          <p:cNvSpPr txBox="1"/>
          <p:nvPr/>
        </p:nvSpPr>
        <p:spPr>
          <a:xfrm flipH="1">
            <a:off x="874395" y="360363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14-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体量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6388" y="1628775"/>
            <a:ext cx="11664950" cy="4413250"/>
          </a:xfrm>
          <a:prstGeom prst="rect">
            <a:avLst/>
          </a:prstGeom>
          <a:gradFill flip="none" rotWithShape="1">
            <a:gsLst>
              <a:gs pos="0">
                <a:srgbClr val="00FFFF">
                  <a:alpha val="29000"/>
                </a:srgbClr>
              </a:gs>
              <a:gs pos="100000">
                <a:srgbClr val="00FFFF">
                  <a:alpha val="0"/>
                </a:srgbClr>
              </a:gs>
            </a:gsLst>
            <a:lin ang="108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vert="horz" wrap="square" lIns="96435" tIns="48218" rIns="96435" bIns="48218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2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" pitchFamily="18" charset="-122"/>
              <a:ea typeface="思源宋体 CN" pitchFamily="18" charset="-122"/>
              <a:cs typeface="+mn-ea"/>
              <a:sym typeface="思源宋体 CN" pitchFamily="18" charset="-122"/>
            </a:endParaRPr>
          </a:p>
        </p:txBody>
      </p:sp>
      <p:sp>
        <p:nvSpPr>
          <p:cNvPr id="8196" name="文本框 19"/>
          <p:cNvSpPr txBox="1"/>
          <p:nvPr/>
        </p:nvSpPr>
        <p:spPr>
          <a:xfrm>
            <a:off x="6169660" y="1795780"/>
            <a:ext cx="533336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14.1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认识概念体量</a:t>
            </a:r>
            <a:endParaRPr lang="zh-CN" sz="32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14.2 </a:t>
            </a: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体量创建杯形基础案例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14.3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体量创建幕墙案例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1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0713" r="5822" b="-124"/>
          <a:stretch>
            <a:fillRect/>
          </a:stretch>
        </p:blipFill>
        <p:spPr>
          <a:xfrm>
            <a:off x="930275" y="2060575"/>
            <a:ext cx="4707255" cy="336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14.2 </a:t>
            </a: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体量创建杯形基础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案例一：如图杯口形基础，尺寸如下图所示，材质为预制混凝土。试用体量完成该杯口形基础建模。将文件命名为“杯形基础”。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90" name="图片 890" descr="2022-11-12 14 43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6628" y="2778443"/>
            <a:ext cx="3855085" cy="340423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PP_MARK_KEY" val="aa8c35d3-3ad6-47a2-adbb-ab96746270ba"/>
  <p:tag name="COMMONDATA" val="eyJoZGlkIjoiMGRjOGY4MWM4NWRmY2IwMDZiMjI3ODQ1ZmJlZjIzODEifQ=="/>
</p:tagLst>
</file>

<file path=ppt/theme/theme1.xml><?xml version="1.0" encoding="utf-8"?>
<a:theme xmlns:a="http://schemas.openxmlformats.org/drawingml/2006/main" name="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摄图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Bold"/>
        <a:ea typeface="思源黑体 CN Bold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3431</Words>
  <Application>WPS 演示</Application>
  <PresentationFormat/>
  <Paragraphs>149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8" baseType="lpstr">
      <vt:lpstr>Arial</vt:lpstr>
      <vt:lpstr>宋体</vt:lpstr>
      <vt:lpstr>Wingdings</vt:lpstr>
      <vt:lpstr>思源宋体 CN</vt:lpstr>
      <vt:lpstr>微软雅黑</vt:lpstr>
      <vt:lpstr>方正正大黑_GBK</vt:lpstr>
      <vt:lpstr>Arial Unicode MS</vt:lpstr>
      <vt:lpstr>等线 Light</vt:lpstr>
      <vt:lpstr>Calibri Light</vt:lpstr>
      <vt:lpstr>等线</vt:lpstr>
      <vt:lpstr>Calibri</vt:lpstr>
      <vt:lpstr>思源黑体 CN Normal</vt:lpstr>
      <vt:lpstr>黑体</vt:lpstr>
      <vt:lpstr>默认设计模板</vt:lpstr>
      <vt:lpstr>摄图网​​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cyx</dc:creator>
  <cp:lastModifiedBy>Administrator</cp:lastModifiedBy>
  <cp:revision>64</cp:revision>
  <dcterms:created xsi:type="dcterms:W3CDTF">2022-11-25T07:10:00Z</dcterms:created>
  <dcterms:modified xsi:type="dcterms:W3CDTF">2023-10-15T06:14:20Z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37B7551209124F7BB2078CC4CA933A8F</vt:lpwstr>
  </property>
</Properties>
</file>